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2" r:id="rId9"/>
    <p:sldId id="263" r:id="rId10"/>
    <p:sldId id="273" r:id="rId11"/>
    <p:sldId id="274" r:id="rId12"/>
    <p:sldId id="275" r:id="rId13"/>
    <p:sldId id="277" r:id="rId14"/>
    <p:sldId id="276" r:id="rId15"/>
    <p:sldId id="278" r:id="rId16"/>
    <p:sldId id="279" r:id="rId17"/>
    <p:sldId id="280" r:id="rId18"/>
    <p:sldId id="264" r:id="rId19"/>
    <p:sldId id="265" r:id="rId20"/>
    <p:sldId id="266" r:id="rId21"/>
    <p:sldId id="267" r:id="rId22"/>
    <p:sldId id="268" r:id="rId23"/>
    <p:sldId id="269" r:id="rId24"/>
    <p:sldId id="270" r:id="rId25"/>
    <p:sldId id="271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B4169-52CE-4FF7-8029-077C57BAC9CF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0E250-1F26-468E-9BD3-841886D2CA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B4169-52CE-4FF7-8029-077C57BAC9CF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0E250-1F26-468E-9BD3-841886D2CA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B4169-52CE-4FF7-8029-077C57BAC9CF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0E250-1F26-468E-9BD3-841886D2CA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B4169-52CE-4FF7-8029-077C57BAC9CF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0E250-1F26-468E-9BD3-841886D2CA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B4169-52CE-4FF7-8029-077C57BAC9CF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0E250-1F26-468E-9BD3-841886D2CA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B4169-52CE-4FF7-8029-077C57BAC9CF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0E250-1F26-468E-9BD3-841886D2CA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B4169-52CE-4FF7-8029-077C57BAC9CF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0E250-1F26-468E-9BD3-841886D2CA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B4169-52CE-4FF7-8029-077C57BAC9CF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0E250-1F26-468E-9BD3-841886D2CA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B4169-52CE-4FF7-8029-077C57BAC9CF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0E250-1F26-468E-9BD3-841886D2CA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B4169-52CE-4FF7-8029-077C57BAC9CF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0E250-1F26-468E-9BD3-841886D2CA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B4169-52CE-4FF7-8029-077C57BAC9CF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0E250-1F26-468E-9BD3-841886D2CA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BB4169-52CE-4FF7-8029-077C57BAC9CF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0E250-1F26-468E-9BD3-841886D2CA4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6000" b="1" dirty="0" smtClean="0"/>
              <a:t>TRANSPORT IN THE PHLOEM</a:t>
            </a:r>
            <a:endParaRPr lang="en-US" sz="6000" b="1" dirty="0"/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4357688" y="5033963"/>
            <a:ext cx="4714875" cy="1752600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Delivered  by 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	</a:t>
            </a:r>
            <a:r>
              <a:rPr lang="en-US" dirty="0" err="1" smtClean="0">
                <a:solidFill>
                  <a:schemeClr val="tx1"/>
                </a:solidFill>
              </a:rPr>
              <a:t>Ashish</a:t>
            </a:r>
            <a:r>
              <a:rPr lang="en-US" dirty="0" smtClean="0">
                <a:solidFill>
                  <a:schemeClr val="tx1"/>
                </a:solidFill>
              </a:rPr>
              <a:t> Sharma, Ph.D.</a:t>
            </a:r>
            <a:endParaRPr lang="en-IN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019800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  <a:defRPr/>
            </a:pPr>
            <a:r>
              <a:rPr lang="en-US" dirty="0" smtClean="0"/>
              <a:t>Companion cells play a role in the transport of photosynthetic products from producing cells in mature leaves to the sieve elements in the minor (small) veins of the leaf.</a:t>
            </a:r>
          </a:p>
          <a:p>
            <a:pPr algn="just">
              <a:lnSpc>
                <a:spcPct val="150000"/>
              </a:lnSpc>
              <a:defRPr/>
            </a:pPr>
            <a:r>
              <a:rPr lang="en-US" dirty="0" smtClean="0"/>
              <a:t>They are also thought to take over some of the critical metabolic functions, such as protein synthesis.</a:t>
            </a:r>
          </a:p>
          <a:p>
            <a:pPr algn="just">
              <a:lnSpc>
                <a:spcPct val="150000"/>
              </a:lnSpc>
              <a:defRPr/>
            </a:pPr>
            <a:r>
              <a:rPr lang="en-US" dirty="0" smtClean="0"/>
              <a:t>Companion cells also help in supplying energy to the sieve cells.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19800"/>
          </a:xfrm>
        </p:spPr>
        <p:txBody>
          <a:bodyPr>
            <a:normAutofit/>
          </a:bodyPr>
          <a:lstStyle/>
          <a:p>
            <a:pPr algn="just"/>
            <a:r>
              <a:rPr lang="en-IN" dirty="0" smtClean="0"/>
              <a:t>There are at least three different types of companion cells in the minor veins of mature, exporting leaves: </a:t>
            </a:r>
          </a:p>
          <a:p>
            <a:pPr algn="just"/>
            <a:endParaRPr lang="en-IN" dirty="0" smtClean="0"/>
          </a:p>
          <a:p>
            <a:pPr lvl="2" algn="just"/>
            <a:r>
              <a:rPr lang="en-IN" dirty="0" smtClean="0"/>
              <a:t>“ordinary” companion cells, </a:t>
            </a:r>
          </a:p>
          <a:p>
            <a:pPr lvl="2" algn="just"/>
            <a:endParaRPr lang="en-IN" dirty="0" smtClean="0"/>
          </a:p>
          <a:p>
            <a:pPr lvl="2" algn="just"/>
            <a:r>
              <a:rPr lang="en-IN" dirty="0" smtClean="0"/>
              <a:t>transfer cells, and </a:t>
            </a:r>
          </a:p>
          <a:p>
            <a:pPr lvl="2" algn="just"/>
            <a:endParaRPr lang="en-IN" dirty="0" smtClean="0"/>
          </a:p>
          <a:p>
            <a:pPr lvl="2" algn="just"/>
            <a:r>
              <a:rPr lang="en-IN" dirty="0" smtClean="0"/>
              <a:t>Intermediary cells. 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All three cell types have dense cytoplasm and abundant mitochondria.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867400"/>
          </a:xfrm>
        </p:spPr>
        <p:txBody>
          <a:bodyPr>
            <a:normAutofit/>
          </a:bodyPr>
          <a:lstStyle/>
          <a:p>
            <a:pPr algn="just"/>
            <a:r>
              <a:rPr lang="en-IN" sz="2800" b="1" dirty="0" smtClean="0"/>
              <a:t>Ordinary companion cells have chloroplasts </a:t>
            </a:r>
            <a:r>
              <a:rPr lang="en-IN" sz="2800" dirty="0" smtClean="0"/>
              <a:t>with well-developed </a:t>
            </a:r>
            <a:r>
              <a:rPr lang="en-IN" sz="2800" dirty="0" err="1" smtClean="0"/>
              <a:t>thylakoids</a:t>
            </a:r>
            <a:r>
              <a:rPr lang="en-IN" sz="2800" dirty="0" smtClean="0"/>
              <a:t> and a cell wall with a smooth inner surface. </a:t>
            </a:r>
          </a:p>
          <a:p>
            <a:pPr algn="just"/>
            <a:endParaRPr lang="en-IN" sz="2800" dirty="0" smtClean="0"/>
          </a:p>
          <a:p>
            <a:pPr algn="just"/>
            <a:r>
              <a:rPr lang="en-IN" sz="2800" dirty="0" smtClean="0"/>
              <a:t>Of most significance, relatively few </a:t>
            </a:r>
            <a:r>
              <a:rPr lang="en-IN" sz="2800" dirty="0" err="1" smtClean="0"/>
              <a:t>plasmodesmata</a:t>
            </a:r>
            <a:r>
              <a:rPr lang="en-IN" sz="2800" dirty="0" smtClean="0"/>
              <a:t> connect this type of companion cell to any of the surrounding cells except its own sieve element. </a:t>
            </a:r>
          </a:p>
          <a:p>
            <a:pPr algn="just"/>
            <a:endParaRPr lang="en-IN" sz="2800" dirty="0" smtClean="0"/>
          </a:p>
          <a:p>
            <a:pPr algn="just"/>
            <a:r>
              <a:rPr lang="en-IN" sz="2800" dirty="0" smtClean="0"/>
              <a:t>As a result, the </a:t>
            </a:r>
            <a:r>
              <a:rPr lang="en-IN" sz="2800" dirty="0" err="1" smtClean="0"/>
              <a:t>symplast</a:t>
            </a:r>
            <a:r>
              <a:rPr lang="en-IN" sz="2800" dirty="0" smtClean="0"/>
              <a:t> of the sieve element and its companion cell is relatively, if not entirely, </a:t>
            </a:r>
            <a:r>
              <a:rPr lang="en-IN" sz="2800" dirty="0" err="1" smtClean="0"/>
              <a:t>symplastically</a:t>
            </a:r>
            <a:r>
              <a:rPr lang="en-IN" sz="2800" dirty="0" smtClean="0"/>
              <a:t> isolated from that of surrounding cells.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685800"/>
            <a:ext cx="6407774" cy="521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867400"/>
          </a:xfrm>
        </p:spPr>
        <p:txBody>
          <a:bodyPr>
            <a:normAutofit/>
          </a:bodyPr>
          <a:lstStyle/>
          <a:p>
            <a:pPr algn="just"/>
            <a:r>
              <a:rPr lang="en-IN" b="1" dirty="0" smtClean="0"/>
              <a:t>Transfer cells </a:t>
            </a:r>
            <a:r>
              <a:rPr lang="en-IN" dirty="0" smtClean="0"/>
              <a:t>are similar to ordinary companion cells, except for the development of finger like wall ingrowths, particularly on the cell walls that face away from the sieve element. </a:t>
            </a:r>
          </a:p>
          <a:p>
            <a:pPr algn="just"/>
            <a:endParaRPr lang="en-US" dirty="0" smtClean="0"/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These wall ingrowths greatly increase the surface area of the plasma membrane, thus increasing the potential for solute transfer across the membrane.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99" y="762000"/>
            <a:ext cx="6926761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172200"/>
          </a:xfrm>
        </p:spPr>
        <p:txBody>
          <a:bodyPr>
            <a:normAutofit/>
          </a:bodyPr>
          <a:lstStyle/>
          <a:p>
            <a:pPr algn="just"/>
            <a:r>
              <a:rPr lang="en-IN" sz="2800" b="1" dirty="0" smtClean="0"/>
              <a:t>Intermediary cells </a:t>
            </a:r>
            <a:r>
              <a:rPr lang="en-IN" sz="2800" dirty="0" smtClean="0"/>
              <a:t>appear well suited for taking up solutes via </a:t>
            </a:r>
            <a:r>
              <a:rPr lang="en-IN" sz="2800" dirty="0" err="1" smtClean="0"/>
              <a:t>cytoplasmic</a:t>
            </a:r>
            <a:r>
              <a:rPr lang="en-IN" sz="2800" dirty="0" smtClean="0"/>
              <a:t> connections. </a:t>
            </a:r>
          </a:p>
          <a:p>
            <a:pPr algn="just"/>
            <a:endParaRPr lang="en-IN" sz="2800" dirty="0" smtClean="0"/>
          </a:p>
          <a:p>
            <a:pPr algn="just"/>
            <a:r>
              <a:rPr lang="en-IN" sz="2800" dirty="0" smtClean="0"/>
              <a:t>Intermediary cells have numerous </a:t>
            </a:r>
            <a:r>
              <a:rPr lang="en-IN" sz="2800" dirty="0" err="1" smtClean="0"/>
              <a:t>plasmodesmata</a:t>
            </a:r>
            <a:r>
              <a:rPr lang="en-IN" sz="2800" dirty="0" smtClean="0"/>
              <a:t> connecting them to surrounding cells, particularly to the bundle sheath cells. </a:t>
            </a:r>
          </a:p>
          <a:p>
            <a:pPr algn="just"/>
            <a:endParaRPr lang="en-IN" sz="2800" dirty="0" smtClean="0"/>
          </a:p>
          <a:p>
            <a:pPr algn="just"/>
            <a:r>
              <a:rPr lang="en-IN" sz="2800" dirty="0" smtClean="0"/>
              <a:t>Although the presence of many </a:t>
            </a:r>
            <a:r>
              <a:rPr lang="en-IN" sz="2800" dirty="0" err="1" smtClean="0"/>
              <a:t>plasmodesmatal</a:t>
            </a:r>
            <a:r>
              <a:rPr lang="en-IN" sz="2800" dirty="0" smtClean="0"/>
              <a:t> connections to surrounding cells is their most characteristic feature, intermediary cells are also distinctive in having numerous small vacuoles, as well as poorly developed </a:t>
            </a:r>
            <a:r>
              <a:rPr lang="en-IN" sz="2800" dirty="0" err="1" smtClean="0"/>
              <a:t>thylakoids</a:t>
            </a:r>
            <a:r>
              <a:rPr lang="en-IN" sz="2800" dirty="0" smtClean="0"/>
              <a:t> and a lack of starch grains in the chloroplasts.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761999"/>
            <a:ext cx="6858000" cy="5439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/>
              <a:t>PATTERNS OF TRANSLOCATION: SOURCE TO SINK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 rtlCol="0">
            <a:normAutofit fontScale="92500"/>
          </a:bodyPr>
          <a:lstStyle/>
          <a:p>
            <a:pPr algn="just" fontAlgn="auto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/>
              <a:t>Sap in the phloem is not </a:t>
            </a:r>
            <a:r>
              <a:rPr lang="en-US" sz="2800" dirty="0" err="1" smtClean="0"/>
              <a:t>translocated</a:t>
            </a:r>
            <a:r>
              <a:rPr lang="en-US" sz="2800" dirty="0" smtClean="0"/>
              <a:t> exclusively in either an upward or a downward direction.</a:t>
            </a:r>
          </a:p>
          <a:p>
            <a:pPr algn="just" fontAlgn="auto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/>
              <a:t>Sources include any exporting organs, typically mature leaves.</a:t>
            </a:r>
          </a:p>
          <a:p>
            <a:pPr algn="just" fontAlgn="auto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/>
              <a:t>Sinks include any non photosynthetic organs of the plant and organs that do not produce enough photosynthetic products to support their own growth or storage needs.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SOURCE-SINK RELATIONSHIP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pPr algn="just"/>
            <a:r>
              <a:rPr lang="en-US" smtClean="0"/>
              <a:t>The following generalizations can be made for transport of materials from source to sink:</a:t>
            </a:r>
          </a:p>
          <a:p>
            <a:pPr lvl="1" algn="just"/>
            <a:r>
              <a:rPr lang="en-US" b="1" i="1" smtClean="0"/>
              <a:t>Proximity. </a:t>
            </a:r>
            <a:r>
              <a:rPr lang="en-US" smtClean="0"/>
              <a:t>The proximity of the source to the sink is a significant factor.</a:t>
            </a:r>
          </a:p>
          <a:p>
            <a:pPr lvl="1" algn="just"/>
            <a:r>
              <a:rPr lang="en-US" b="1" i="1" smtClean="0"/>
              <a:t>Development. </a:t>
            </a:r>
            <a:r>
              <a:rPr lang="en-US" smtClean="0"/>
              <a:t>The importance of various sinks may shift during plant development.</a:t>
            </a:r>
          </a:p>
          <a:p>
            <a:pPr lvl="1" algn="just"/>
            <a:r>
              <a:rPr lang="en-US" b="1" i="1" smtClean="0"/>
              <a:t>Vascular connections. </a:t>
            </a:r>
            <a:r>
              <a:rPr lang="en-US" smtClean="0"/>
              <a:t>Source leaves preferentially supply sinks with which they have direct vascular connections.</a:t>
            </a:r>
          </a:p>
          <a:p>
            <a:pPr lvl="1" algn="just"/>
            <a:r>
              <a:rPr lang="en-US" b="1" i="1" smtClean="0"/>
              <a:t>Modification of translocation pathways.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 smtClean="0"/>
              <a:t>INTRODUCTION </a:t>
            </a:r>
            <a:endParaRPr lang="en-US" sz="6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800" dirty="0" smtClean="0"/>
              <a:t>Roots absorb water and minerals which are transported to shoot and leaves.</a:t>
            </a:r>
          </a:p>
          <a:p>
            <a:pPr algn="just">
              <a:lnSpc>
                <a:spcPct val="150000"/>
              </a:lnSpc>
            </a:pPr>
            <a:r>
              <a:rPr lang="en-US" sz="2800" dirty="0" smtClean="0"/>
              <a:t>Leaves exchange gases and photosynthesize.</a:t>
            </a:r>
          </a:p>
          <a:p>
            <a:pPr algn="just">
              <a:lnSpc>
                <a:spcPct val="150000"/>
              </a:lnSpc>
            </a:pPr>
            <a:r>
              <a:rPr lang="en-US" sz="2800" dirty="0" smtClean="0"/>
              <a:t>A two way transport system exists between the two components of the plants.</a:t>
            </a:r>
          </a:p>
          <a:p>
            <a:pPr algn="just">
              <a:lnSpc>
                <a:spcPct val="150000"/>
              </a:lnSpc>
            </a:pPr>
            <a:r>
              <a:rPr lang="en-US" sz="2800" dirty="0" smtClean="0"/>
              <a:t>One which carries water from roots to shoots and one which carries food from leaves to roots.</a:t>
            </a:r>
            <a:endParaRPr lang="en-US" sz="28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1788" y="1066800"/>
            <a:ext cx="8501062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5" name="TextBox 4"/>
          <p:cNvSpPr txBox="1">
            <a:spLocks noChangeArrowheads="1"/>
          </p:cNvSpPr>
          <p:nvPr/>
        </p:nvSpPr>
        <p:spPr bwMode="auto">
          <a:xfrm>
            <a:off x="685800" y="5410200"/>
            <a:ext cx="7696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Table: Typical composition of a phloem sap transported in plant of castor bean.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PHLOEM LOADING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US" sz="2800" dirty="0" smtClean="0"/>
              <a:t>Several transport steps are involved in the movement of </a:t>
            </a:r>
            <a:r>
              <a:rPr lang="en-US" sz="2800" dirty="0" err="1" smtClean="0"/>
              <a:t>photosynthate</a:t>
            </a:r>
            <a:r>
              <a:rPr lang="en-US" sz="2800" dirty="0" smtClean="0"/>
              <a:t> from the </a:t>
            </a:r>
            <a:r>
              <a:rPr lang="en-US" sz="2800" dirty="0" err="1" smtClean="0"/>
              <a:t>mesophyll</a:t>
            </a:r>
            <a:r>
              <a:rPr lang="en-US" sz="2800" dirty="0" smtClean="0"/>
              <a:t> chloroplasts to the sieve elements of mature leaves, which is called </a:t>
            </a:r>
            <a:r>
              <a:rPr lang="en-US" sz="2800" b="1" dirty="0" smtClean="0"/>
              <a:t>phloem loading.</a:t>
            </a:r>
          </a:p>
          <a:p>
            <a:pPr lvl="2" algn="just">
              <a:lnSpc>
                <a:spcPct val="150000"/>
              </a:lnSpc>
            </a:pPr>
            <a:r>
              <a:rPr lang="en-US" dirty="0" err="1" smtClean="0"/>
              <a:t>Triose</a:t>
            </a:r>
            <a:r>
              <a:rPr lang="en-US" dirty="0" smtClean="0"/>
              <a:t> phosphate formed by photosynthesis during the day is transported from the chloroplast to the </a:t>
            </a:r>
            <a:r>
              <a:rPr lang="en-US" dirty="0" err="1" smtClean="0"/>
              <a:t>cytosol</a:t>
            </a:r>
            <a:r>
              <a:rPr lang="en-US" dirty="0" smtClean="0"/>
              <a:t>, where it is converted to sucrose.</a:t>
            </a:r>
          </a:p>
          <a:p>
            <a:pPr algn="just">
              <a:lnSpc>
                <a:spcPct val="150000"/>
              </a:lnSpc>
            </a:pPr>
            <a:endParaRPr lang="en-US" b="1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867400"/>
          </a:xfrm>
        </p:spPr>
        <p:txBody>
          <a:bodyPr rtlCol="0">
            <a:normAutofit lnSpcReduction="10000"/>
          </a:bodyPr>
          <a:lstStyle/>
          <a:p>
            <a:pPr algn="just" fontAlgn="auto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Sucrose moves from the </a:t>
            </a:r>
            <a:r>
              <a:rPr lang="en-US" dirty="0" err="1" smtClean="0"/>
              <a:t>mesophyll</a:t>
            </a:r>
            <a:r>
              <a:rPr lang="en-US" dirty="0" smtClean="0"/>
              <a:t> cell to the vicinity of the sieve elements in the smallest veins of the leaf. This </a:t>
            </a:r>
            <a:r>
              <a:rPr lang="en-US" b="1" dirty="0" smtClean="0"/>
              <a:t>short-distance transport pathway </a:t>
            </a:r>
            <a:r>
              <a:rPr lang="en-US" dirty="0" smtClean="0"/>
              <a:t>usually covers a distance of only two or three cell diameters.</a:t>
            </a:r>
          </a:p>
          <a:p>
            <a:pPr algn="just" fontAlgn="auto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In a process called </a:t>
            </a:r>
            <a:r>
              <a:rPr lang="en-US" b="1" dirty="0" smtClean="0"/>
              <a:t>sieve element loading, sugars are </a:t>
            </a:r>
            <a:r>
              <a:rPr lang="en-US" dirty="0" smtClean="0"/>
              <a:t>transported into the sieve elements and companion cells.</a:t>
            </a:r>
          </a:p>
          <a:p>
            <a:pPr algn="just" fontAlgn="auto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err="1" smtClean="0"/>
              <a:t>Photosynthates</a:t>
            </a:r>
            <a:r>
              <a:rPr lang="en-US" b="1" dirty="0" smtClean="0"/>
              <a:t> can move via </a:t>
            </a:r>
            <a:r>
              <a:rPr lang="en-US" b="1" dirty="0" err="1" smtClean="0"/>
              <a:t>apoplast</a:t>
            </a:r>
            <a:r>
              <a:rPr lang="en-US" b="1" dirty="0" smtClean="0"/>
              <a:t> or </a:t>
            </a:r>
            <a:r>
              <a:rPr lang="en-US" b="1" dirty="0" err="1" smtClean="0"/>
              <a:t>symplast</a:t>
            </a:r>
            <a:endParaRPr lang="en-US" b="1" dirty="0"/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US" sz="2800" smtClean="0"/>
              <a:t>Sugars might move entirely through the symplast (cytoplasm) via the plasmodesmata, or they might enter the apoplast at some point en route to the phloem.</a:t>
            </a:r>
          </a:p>
          <a:p>
            <a:pPr algn="just">
              <a:lnSpc>
                <a:spcPct val="150000"/>
              </a:lnSpc>
            </a:pPr>
            <a:r>
              <a:rPr lang="en-US" sz="2800" smtClean="0"/>
              <a:t>Phloem loading through the symplast is through plasmodesmata following bulk flow while through apoplast it is an energy driven pathway.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8425" y="990600"/>
            <a:ext cx="8948738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31988" y="269875"/>
            <a:ext cx="5029200" cy="628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5162"/>
          </a:xfrm>
        </p:spPr>
        <p:txBody>
          <a:bodyPr>
            <a:normAutofit fontScale="90000"/>
          </a:bodyPr>
          <a:lstStyle/>
          <a:p>
            <a:r>
              <a:rPr lang="en-IN" b="1" dirty="0" smtClean="0"/>
              <a:t>THE MECHANISM OF TRANSLOCATION IN THE PHLOEM: THE PRESSURE FLOW MODEL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81000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IN" dirty="0" smtClean="0"/>
              <a:t>In early research on phloem translocation, both active and passive mechanisms were considered. </a:t>
            </a:r>
          </a:p>
          <a:p>
            <a:pPr algn="just"/>
            <a:r>
              <a:rPr lang="en-IN" dirty="0" smtClean="0"/>
              <a:t>All theories, both active and passive, assume an energy requirement in both sources and sinks. </a:t>
            </a:r>
          </a:p>
          <a:p>
            <a:pPr algn="just"/>
            <a:r>
              <a:rPr lang="en-IN" dirty="0" smtClean="0"/>
              <a:t>In sources, energy is necessary to move </a:t>
            </a:r>
            <a:r>
              <a:rPr lang="en-IN" dirty="0" err="1" smtClean="0"/>
              <a:t>photosynthate</a:t>
            </a:r>
            <a:r>
              <a:rPr lang="en-IN" dirty="0" smtClean="0"/>
              <a:t> from producing cells into the sieve elements.</a:t>
            </a:r>
          </a:p>
          <a:p>
            <a:pPr algn="just"/>
            <a:r>
              <a:rPr lang="en-IN" dirty="0" smtClean="0"/>
              <a:t>In sinks, energy is essential for some aspects of movement from sieve elements to sink cells, which store or metabolize the sugar.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96000"/>
          </a:xfrm>
        </p:spPr>
        <p:txBody>
          <a:bodyPr>
            <a:normAutofit lnSpcReduction="10000"/>
          </a:bodyPr>
          <a:lstStyle/>
          <a:p>
            <a:pPr algn="just"/>
            <a:r>
              <a:rPr lang="en-IN" dirty="0" smtClean="0"/>
              <a:t>Diffusion is far too slow to account for the velocities of solute movement observed in the phloem. </a:t>
            </a:r>
          </a:p>
          <a:p>
            <a:pPr lvl="2" algn="just"/>
            <a:r>
              <a:rPr lang="en-IN" dirty="0" smtClean="0"/>
              <a:t>Translocation velocities average 1 m h</a:t>
            </a:r>
            <a:r>
              <a:rPr lang="en-IN" baseline="30000" dirty="0" smtClean="0"/>
              <a:t>–1</a:t>
            </a:r>
            <a:r>
              <a:rPr lang="en-IN" dirty="0" smtClean="0"/>
              <a:t>; the rate of diffusion is 1 m per 32 years!</a:t>
            </a:r>
          </a:p>
          <a:p>
            <a:pPr algn="just"/>
            <a:r>
              <a:rPr lang="en-IN" dirty="0" smtClean="0"/>
              <a:t>The </a:t>
            </a:r>
            <a:r>
              <a:rPr lang="en-IN" b="1" dirty="0" smtClean="0"/>
              <a:t>pressure-flow model, </a:t>
            </a:r>
            <a:r>
              <a:rPr lang="en-IN" dirty="0" smtClean="0"/>
              <a:t>first proposed by </a:t>
            </a:r>
            <a:r>
              <a:rPr lang="en-IN" b="1" dirty="0" smtClean="0"/>
              <a:t>Ernst </a:t>
            </a:r>
            <a:r>
              <a:rPr lang="en-IN" b="1" dirty="0" err="1" smtClean="0"/>
              <a:t>Münch</a:t>
            </a:r>
            <a:r>
              <a:rPr lang="en-IN" dirty="0" smtClean="0"/>
              <a:t> in 1930, states that a flow of solution in the sieve elements is driven by an </a:t>
            </a:r>
            <a:r>
              <a:rPr lang="en-IN" dirty="0" err="1" smtClean="0"/>
              <a:t>osmotically</a:t>
            </a:r>
            <a:r>
              <a:rPr lang="en-IN" dirty="0" smtClean="0"/>
              <a:t> generated </a:t>
            </a:r>
            <a:r>
              <a:rPr lang="en-IN" i="1" dirty="0" smtClean="0"/>
              <a:t>pressure gradient </a:t>
            </a:r>
            <a:r>
              <a:rPr lang="en-IN" dirty="0" smtClean="0"/>
              <a:t>between source and sink</a:t>
            </a:r>
          </a:p>
          <a:p>
            <a:pPr algn="just"/>
            <a:r>
              <a:rPr lang="en-IN" dirty="0" smtClean="0"/>
              <a:t>The pressure gradient is established as a consequence of phloem loading at the source and phloem unloading at the sink.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pPr algn="just"/>
            <a:r>
              <a:rPr lang="en-IN" dirty="0" smtClean="0"/>
              <a:t>In source tissues, </a:t>
            </a:r>
            <a:r>
              <a:rPr lang="en-IN" dirty="0" smtClean="0"/>
              <a:t>energy-driven phloem </a:t>
            </a:r>
            <a:r>
              <a:rPr lang="en-IN" dirty="0" smtClean="0"/>
              <a:t>loading leads to an accumulation of sugars in </a:t>
            </a:r>
            <a:r>
              <a:rPr lang="en-IN" dirty="0" smtClean="0"/>
              <a:t>the sieve </a:t>
            </a:r>
            <a:r>
              <a:rPr lang="en-IN" dirty="0" smtClean="0"/>
              <a:t>elements, generating a low (negative) solute </a:t>
            </a:r>
            <a:r>
              <a:rPr lang="en-IN" dirty="0" smtClean="0"/>
              <a:t>potential (</a:t>
            </a:r>
            <a:r>
              <a:rPr lang="en-IN" dirty="0" err="1" smtClean="0"/>
              <a:t>Δ</a:t>
            </a:r>
            <a:r>
              <a:rPr lang="en-IN" dirty="0" err="1" smtClean="0"/>
              <a:t>ψ</a:t>
            </a:r>
            <a:r>
              <a:rPr lang="en-IN" baseline="-25000" dirty="0" err="1" smtClean="0"/>
              <a:t>s</a:t>
            </a:r>
            <a:r>
              <a:rPr lang="en-IN" dirty="0" smtClean="0"/>
              <a:t>) and causing a steep drop in the water </a:t>
            </a:r>
            <a:r>
              <a:rPr lang="en-IN" dirty="0" smtClean="0"/>
              <a:t>potential (</a:t>
            </a:r>
            <a:r>
              <a:rPr lang="en-IN" dirty="0" err="1" smtClean="0"/>
              <a:t>Δ</a:t>
            </a:r>
            <a:r>
              <a:rPr lang="en-IN" dirty="0" err="1" smtClean="0"/>
              <a:t>ψ</a:t>
            </a:r>
            <a:r>
              <a:rPr lang="en-IN" baseline="-25000" dirty="0" err="1" smtClean="0"/>
              <a:t>w</a:t>
            </a:r>
            <a:r>
              <a:rPr lang="en-IN" dirty="0" smtClean="0"/>
              <a:t>). In response to the water potential gradient, </a:t>
            </a:r>
            <a:r>
              <a:rPr lang="en-IN" dirty="0" smtClean="0"/>
              <a:t>water enters </a:t>
            </a:r>
            <a:r>
              <a:rPr lang="en-IN" dirty="0" smtClean="0"/>
              <a:t>the sieve elements and causes the </a:t>
            </a:r>
            <a:r>
              <a:rPr lang="en-IN" dirty="0" err="1" smtClean="0"/>
              <a:t>turgor</a:t>
            </a:r>
            <a:r>
              <a:rPr lang="en-IN" dirty="0" smtClean="0"/>
              <a:t> </a:t>
            </a:r>
            <a:r>
              <a:rPr lang="en-IN" dirty="0" smtClean="0"/>
              <a:t>pressure (</a:t>
            </a:r>
            <a:r>
              <a:rPr lang="en-IN" dirty="0" err="1" smtClean="0"/>
              <a:t>ψ</a:t>
            </a:r>
            <a:r>
              <a:rPr lang="en-IN" baseline="-25000" dirty="0" err="1" smtClean="0"/>
              <a:t>p</a:t>
            </a:r>
            <a:r>
              <a:rPr lang="en-IN" dirty="0" smtClean="0"/>
              <a:t>) to increase</a:t>
            </a:r>
            <a:r>
              <a:rPr lang="en-IN" dirty="0" smtClean="0"/>
              <a:t>.</a:t>
            </a:r>
            <a:endParaRPr lang="en-IN" dirty="0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pPr algn="just"/>
            <a:r>
              <a:rPr lang="en-IN" dirty="0" smtClean="0"/>
              <a:t>At the receiving end of the translocation pathway</a:t>
            </a:r>
            <a:r>
              <a:rPr lang="en-IN" dirty="0" smtClean="0"/>
              <a:t>, phloem </a:t>
            </a:r>
            <a:r>
              <a:rPr lang="en-IN" dirty="0" smtClean="0"/>
              <a:t>unloading leads to a lower sugar concentration </a:t>
            </a:r>
            <a:r>
              <a:rPr lang="en-IN" dirty="0" smtClean="0"/>
              <a:t>in the </a:t>
            </a:r>
            <a:r>
              <a:rPr lang="en-IN" dirty="0" smtClean="0"/>
              <a:t>sieve elements, generating a higher (more positive</a:t>
            </a:r>
            <a:r>
              <a:rPr lang="en-IN" dirty="0" smtClean="0"/>
              <a:t>) solute </a:t>
            </a:r>
            <a:r>
              <a:rPr lang="en-IN" dirty="0" smtClean="0"/>
              <a:t>potential in the sieve elements of sink tissues. As </a:t>
            </a:r>
            <a:r>
              <a:rPr lang="en-IN" dirty="0" smtClean="0"/>
              <a:t>the water </a:t>
            </a:r>
            <a:r>
              <a:rPr lang="en-IN" dirty="0" smtClean="0"/>
              <a:t>potential of the phloem rises above that of the xylem</a:t>
            </a:r>
            <a:r>
              <a:rPr lang="en-IN" dirty="0" smtClean="0"/>
              <a:t>, water </a:t>
            </a:r>
            <a:r>
              <a:rPr lang="en-IN" dirty="0" smtClean="0"/>
              <a:t>tends to leave the phloem in response to the </a:t>
            </a:r>
            <a:r>
              <a:rPr lang="en-IN" dirty="0" smtClean="0"/>
              <a:t>water potential </a:t>
            </a:r>
            <a:r>
              <a:rPr lang="en-IN" dirty="0" smtClean="0"/>
              <a:t>gradient, causing a decrease in </a:t>
            </a:r>
            <a:r>
              <a:rPr lang="en-IN" dirty="0" err="1" smtClean="0"/>
              <a:t>turgor</a:t>
            </a:r>
            <a:r>
              <a:rPr lang="en-IN" dirty="0" smtClean="0"/>
              <a:t> pressure </a:t>
            </a:r>
            <a:r>
              <a:rPr lang="en-IN" dirty="0" smtClean="0"/>
              <a:t>in the </a:t>
            </a:r>
            <a:r>
              <a:rPr lang="en-IN" dirty="0" smtClean="0"/>
              <a:t>sieve elements of the sink</a:t>
            </a:r>
            <a:r>
              <a:rPr lang="en-IN" dirty="0" smtClean="0"/>
              <a:t>.</a:t>
            </a:r>
            <a:endParaRPr lang="en-IN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09600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200000"/>
              </a:lnSpc>
            </a:pPr>
            <a:r>
              <a:rPr lang="en-US" dirty="0"/>
              <a:t>The cells of the phloem that conduct sugars and </a:t>
            </a:r>
            <a:r>
              <a:rPr lang="en-US" dirty="0" smtClean="0"/>
              <a:t>other organic </a:t>
            </a:r>
            <a:r>
              <a:rPr lang="en-US" dirty="0"/>
              <a:t>materials throughout the plant are called </a:t>
            </a:r>
            <a:r>
              <a:rPr lang="en-US" b="1" dirty="0"/>
              <a:t>sieve elements.</a:t>
            </a:r>
          </a:p>
          <a:p>
            <a:pPr lvl="2" algn="just">
              <a:lnSpc>
                <a:spcPct val="200000"/>
              </a:lnSpc>
            </a:pPr>
            <a:r>
              <a:rPr lang="en-US" dirty="0" smtClean="0"/>
              <a:t>Sieve tubes,</a:t>
            </a:r>
          </a:p>
          <a:p>
            <a:pPr lvl="2" algn="just">
              <a:lnSpc>
                <a:spcPct val="200000"/>
              </a:lnSpc>
            </a:pPr>
            <a:r>
              <a:rPr lang="en-US" dirty="0" smtClean="0"/>
              <a:t>Companion cells,</a:t>
            </a:r>
          </a:p>
          <a:p>
            <a:pPr lvl="2" algn="just">
              <a:lnSpc>
                <a:spcPct val="200000"/>
              </a:lnSpc>
            </a:pPr>
            <a:r>
              <a:rPr lang="en-US" dirty="0" smtClean="0"/>
              <a:t>Parenchyma cells, and </a:t>
            </a:r>
          </a:p>
          <a:p>
            <a:pPr lvl="2" algn="just">
              <a:lnSpc>
                <a:spcPct val="200000"/>
              </a:lnSpc>
            </a:pPr>
            <a:r>
              <a:rPr lang="en-US" dirty="0" smtClean="0"/>
              <a:t>Phloem fibers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381000"/>
            <a:ext cx="7214532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SYNTHESIS OF STARCH AND SUCROSE 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Starch is synthesized in chloroplast and sucrose in </a:t>
            </a:r>
            <a:r>
              <a:rPr lang="en-US" dirty="0" err="1" smtClean="0"/>
              <a:t>cytosol</a:t>
            </a:r>
            <a:r>
              <a:rPr lang="en-US" dirty="0" smtClean="0"/>
              <a:t>. </a:t>
            </a:r>
          </a:p>
          <a:p>
            <a:pPr algn="just"/>
            <a:r>
              <a:rPr lang="en-US" dirty="0" smtClean="0"/>
              <a:t>Depending upon the requirement by the plant starch or sucrose can be synthesized.</a:t>
            </a:r>
          </a:p>
          <a:p>
            <a:pPr algn="just"/>
            <a:r>
              <a:rPr lang="en-US" dirty="0" smtClean="0"/>
              <a:t>For storage – starch </a:t>
            </a:r>
          </a:p>
          <a:p>
            <a:pPr algn="just"/>
            <a:r>
              <a:rPr lang="en-US" dirty="0" smtClean="0"/>
              <a:t>For transport – sucrose.</a:t>
            </a:r>
            <a:endParaRPr lang="en-IN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304800"/>
            <a:ext cx="7924800" cy="6284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r="11233"/>
          <a:stretch>
            <a:fillRect/>
          </a:stretch>
        </p:blipFill>
        <p:spPr bwMode="auto">
          <a:xfrm>
            <a:off x="348960" y="35207"/>
            <a:ext cx="7499640" cy="6746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5867400" y="0"/>
            <a:ext cx="1981200" cy="304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096000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Mature sieve elements are living cells highly specialized for translocation.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They lack nuclei, </a:t>
            </a:r>
            <a:r>
              <a:rPr lang="en-US" dirty="0" err="1" smtClean="0"/>
              <a:t>tonoplast</a:t>
            </a:r>
            <a:r>
              <a:rPr lang="en-US" dirty="0" smtClean="0"/>
              <a:t>, microfilaments, microtubules, </a:t>
            </a:r>
            <a:r>
              <a:rPr lang="en-US" dirty="0" err="1" smtClean="0"/>
              <a:t>golgi</a:t>
            </a:r>
            <a:r>
              <a:rPr lang="en-US" dirty="0" smtClean="0"/>
              <a:t> bodies and </a:t>
            </a:r>
            <a:r>
              <a:rPr lang="en-US" dirty="0" err="1" smtClean="0"/>
              <a:t>ribosomes</a:t>
            </a:r>
            <a:r>
              <a:rPr lang="en-US" dirty="0" smtClean="0"/>
              <a:t>.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Organelles which are present are mitochondria, plastids and smooth ER.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Their cell walls are non-lignified.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1945" y="92707"/>
            <a:ext cx="7897044" cy="675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324600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210000"/>
              </a:lnSpc>
            </a:pPr>
            <a:r>
              <a:rPr lang="en-US" dirty="0" smtClean="0"/>
              <a:t>Phloem is rich in P-proteins.</a:t>
            </a:r>
          </a:p>
          <a:p>
            <a:pPr algn="just">
              <a:lnSpc>
                <a:spcPct val="210000"/>
              </a:lnSpc>
            </a:pPr>
            <a:r>
              <a:rPr lang="en-US" dirty="0"/>
              <a:t>P-protein is found in all </a:t>
            </a:r>
            <a:r>
              <a:rPr lang="en-US" dirty="0" err="1"/>
              <a:t>dicots</a:t>
            </a:r>
            <a:r>
              <a:rPr lang="en-US" dirty="0"/>
              <a:t> and in many monocots</a:t>
            </a:r>
            <a:r>
              <a:rPr lang="en-US" dirty="0" smtClean="0"/>
              <a:t>, and </a:t>
            </a:r>
            <a:r>
              <a:rPr lang="en-US" dirty="0"/>
              <a:t>it is absent </a:t>
            </a:r>
            <a:r>
              <a:rPr lang="en-US" dirty="0" smtClean="0"/>
              <a:t>in </a:t>
            </a:r>
            <a:r>
              <a:rPr lang="en-US" dirty="0"/>
              <a:t>gymnosperms.</a:t>
            </a:r>
          </a:p>
          <a:p>
            <a:pPr algn="just">
              <a:lnSpc>
                <a:spcPct val="210000"/>
              </a:lnSpc>
            </a:pPr>
            <a:r>
              <a:rPr lang="en-US" dirty="0" smtClean="0"/>
              <a:t>It may be </a:t>
            </a:r>
            <a:r>
              <a:rPr lang="en-US" dirty="0"/>
              <a:t>tubular, </a:t>
            </a:r>
            <a:r>
              <a:rPr lang="en-US" dirty="0" err="1"/>
              <a:t>fibrillar</a:t>
            </a:r>
            <a:r>
              <a:rPr lang="en-US" dirty="0"/>
              <a:t>, granular, and </a:t>
            </a:r>
            <a:r>
              <a:rPr lang="en-US" dirty="0" smtClean="0"/>
              <a:t>crystalline.</a:t>
            </a:r>
            <a:endParaRPr lang="en-US" dirty="0"/>
          </a:p>
          <a:p>
            <a:pPr algn="just">
              <a:lnSpc>
                <a:spcPct val="210000"/>
              </a:lnSpc>
            </a:pPr>
            <a:r>
              <a:rPr lang="en-US" dirty="0"/>
              <a:t>P-protein appears to function in sealing off </a:t>
            </a:r>
            <a:r>
              <a:rPr lang="en-US" dirty="0" smtClean="0"/>
              <a:t>damaged sieve </a:t>
            </a:r>
            <a:r>
              <a:rPr lang="en-US" dirty="0"/>
              <a:t>elements by plugging up the sieve plate pores.</a:t>
            </a:r>
          </a:p>
          <a:p>
            <a:pPr algn="just">
              <a:lnSpc>
                <a:spcPct val="210000"/>
              </a:lnSpc>
            </a:pPr>
            <a:r>
              <a:rPr lang="en-US" dirty="0" smtClean="0"/>
              <a:t>A more permanent solution to the problem of sieve pores is deposition of </a:t>
            </a:r>
            <a:r>
              <a:rPr lang="en-US" dirty="0" err="1" smtClean="0"/>
              <a:t>callose</a:t>
            </a:r>
            <a:r>
              <a:rPr lang="en-US" dirty="0" smtClean="0"/>
              <a:t> plugs.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172200"/>
          </a:xfrm>
        </p:spPr>
        <p:txBody>
          <a:bodyPr>
            <a:normAutofit/>
          </a:bodyPr>
          <a:lstStyle/>
          <a:p>
            <a:pPr algn="just"/>
            <a:r>
              <a:rPr lang="en-IN" sz="2400" dirty="0" err="1" smtClean="0"/>
              <a:t>Callose</a:t>
            </a:r>
            <a:r>
              <a:rPr lang="en-IN" sz="2400" dirty="0" smtClean="0"/>
              <a:t>, a </a:t>
            </a:r>
            <a:r>
              <a:rPr lang="el-GR" sz="2400" dirty="0" smtClean="0"/>
              <a:t>β-1,3-</a:t>
            </a:r>
            <a:r>
              <a:rPr lang="en-IN" sz="2400" dirty="0" err="1" smtClean="0"/>
              <a:t>glucan</a:t>
            </a:r>
            <a:r>
              <a:rPr lang="en-IN" sz="2400" dirty="0" smtClean="0"/>
              <a:t>, is synthesized by an enzyme in the plasma membrane and is deposited between the plasma membrane and the cell wall. </a:t>
            </a:r>
          </a:p>
          <a:p>
            <a:pPr algn="just"/>
            <a:endParaRPr lang="en-IN" sz="2400" dirty="0" smtClean="0"/>
          </a:p>
          <a:p>
            <a:pPr algn="just"/>
            <a:r>
              <a:rPr lang="en-IN" sz="2400" dirty="0" err="1" smtClean="0"/>
              <a:t>Callose</a:t>
            </a:r>
            <a:r>
              <a:rPr lang="en-IN" sz="2400" dirty="0" smtClean="0"/>
              <a:t> is synthesized in functioning sieve elements in response to damage and other stresses, such as mechanical stimulation and high temperatures, or in preparation for normal developmental events, such as dormancy.</a:t>
            </a:r>
          </a:p>
          <a:p>
            <a:pPr algn="just"/>
            <a:endParaRPr lang="en-IN" sz="2400" dirty="0" smtClean="0"/>
          </a:p>
          <a:p>
            <a:pPr algn="just"/>
            <a:r>
              <a:rPr lang="en-IN" sz="2400" dirty="0" smtClean="0"/>
              <a:t>The deposition of </a:t>
            </a:r>
            <a:r>
              <a:rPr lang="en-IN" sz="2400" b="1" dirty="0" smtClean="0"/>
              <a:t>wound </a:t>
            </a:r>
            <a:r>
              <a:rPr lang="en-IN" sz="2400" b="1" dirty="0" err="1" smtClean="0"/>
              <a:t>callose</a:t>
            </a:r>
            <a:r>
              <a:rPr lang="en-IN" sz="2400" b="1" dirty="0" smtClean="0"/>
              <a:t> in the sieve pores efficiently </a:t>
            </a:r>
            <a:r>
              <a:rPr lang="en-IN" sz="2400" dirty="0" smtClean="0"/>
              <a:t>seals off damaged sieve elements from surrounding intact tissue. </a:t>
            </a:r>
          </a:p>
          <a:p>
            <a:pPr algn="just"/>
            <a:endParaRPr lang="en-IN" sz="2400" dirty="0" smtClean="0"/>
          </a:p>
          <a:p>
            <a:pPr algn="just"/>
            <a:r>
              <a:rPr lang="en-IN" sz="2400" dirty="0" smtClean="0"/>
              <a:t>As the sieve elements recover from damage, the </a:t>
            </a:r>
            <a:r>
              <a:rPr lang="en-IN" sz="2400" dirty="0" err="1" smtClean="0"/>
              <a:t>callose</a:t>
            </a:r>
            <a:r>
              <a:rPr lang="en-IN" sz="2400" dirty="0" smtClean="0"/>
              <a:t> disappears from these pores.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248400"/>
          </a:xfrm>
        </p:spPr>
        <p:txBody>
          <a:bodyPr rtlCol="0">
            <a:normAutofit/>
          </a:bodyPr>
          <a:lstStyle/>
          <a:p>
            <a:pPr algn="just"/>
            <a:r>
              <a:rPr lang="en-US" sz="2400" dirty="0" smtClean="0"/>
              <a:t>Each sieve tube element is associated with one or more </a:t>
            </a:r>
            <a:r>
              <a:rPr lang="en-US" sz="2400" b="1" dirty="0" smtClean="0"/>
              <a:t>companion cells. </a:t>
            </a:r>
          </a:p>
          <a:p>
            <a:pPr algn="just"/>
            <a:endParaRPr lang="en-US" sz="2400" b="1" dirty="0" smtClean="0"/>
          </a:p>
          <a:p>
            <a:pPr algn="just"/>
            <a:r>
              <a:rPr lang="en-IN" sz="2400" dirty="0" smtClean="0"/>
              <a:t>The division of a single mother cell forms the sieve tube element and the companion cell. </a:t>
            </a:r>
          </a:p>
          <a:p>
            <a:pPr algn="just"/>
            <a:endParaRPr lang="en-IN" sz="2400" dirty="0" smtClean="0"/>
          </a:p>
          <a:p>
            <a:pPr algn="just"/>
            <a:r>
              <a:rPr lang="en-IN" sz="2400" dirty="0" smtClean="0"/>
              <a:t>Numerous </a:t>
            </a:r>
            <a:r>
              <a:rPr lang="en-IN" sz="2400" dirty="0" err="1" smtClean="0"/>
              <a:t>plasmodesmata</a:t>
            </a:r>
            <a:r>
              <a:rPr lang="en-IN" sz="2400" dirty="0" smtClean="0"/>
              <a:t> penetrate the walls between sieve tube elements and their companion cells, suggesting a close functional relationship and a ready exchange of solutes between the two cells. </a:t>
            </a:r>
          </a:p>
          <a:p>
            <a:pPr algn="just"/>
            <a:endParaRPr lang="en-IN" sz="2400" dirty="0" smtClean="0"/>
          </a:p>
          <a:p>
            <a:pPr algn="just"/>
            <a:r>
              <a:rPr lang="en-IN" sz="2400" dirty="0" smtClean="0"/>
              <a:t>The </a:t>
            </a:r>
            <a:r>
              <a:rPr lang="en-IN" sz="2400" dirty="0" err="1" smtClean="0"/>
              <a:t>plasmodesmata</a:t>
            </a:r>
            <a:r>
              <a:rPr lang="en-IN" sz="2400" dirty="0" smtClean="0"/>
              <a:t> are often complex and branched on the companion cell side.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1354</Words>
  <Application>Microsoft Office PowerPoint</Application>
  <PresentationFormat>On-screen Show (4:3)</PresentationFormat>
  <Paragraphs>97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TRANSPORT IN THE PHLOEM</vt:lpstr>
      <vt:lpstr>INTRODUCTION 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PATTERNS OF TRANSLOCATION: SOURCE TO SINK</vt:lpstr>
      <vt:lpstr>SOURCE-SINK RELATIONSHIP</vt:lpstr>
      <vt:lpstr>Slide 20</vt:lpstr>
      <vt:lpstr>PHLOEM LOADING</vt:lpstr>
      <vt:lpstr>Slide 22</vt:lpstr>
      <vt:lpstr>Photosynthates can move via apoplast or symplast</vt:lpstr>
      <vt:lpstr>Slide 24</vt:lpstr>
      <vt:lpstr>Slide 25</vt:lpstr>
      <vt:lpstr>THE MECHANISM OF TRANSLOCATION IN THE PHLOEM: THE PRESSURE FLOW MODEL</vt:lpstr>
      <vt:lpstr>Slide 27</vt:lpstr>
      <vt:lpstr>Slide 28</vt:lpstr>
      <vt:lpstr>Slide 29</vt:lpstr>
      <vt:lpstr>Slide 30</vt:lpstr>
      <vt:lpstr>SYNTHESIS OF STARCH AND SUCROSE </vt:lpstr>
      <vt:lpstr>Slide 32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ASHISH</dc:creator>
  <cp:lastModifiedBy>ADMIN</cp:lastModifiedBy>
  <cp:revision>47</cp:revision>
  <dcterms:created xsi:type="dcterms:W3CDTF">2014-08-21T08:29:45Z</dcterms:created>
  <dcterms:modified xsi:type="dcterms:W3CDTF">2021-05-07T05:43:08Z</dcterms:modified>
</cp:coreProperties>
</file>